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10340FDF-B15C-4CFF-B487-146F9B98A252}" v="28" dt="2021-08-10T21:47:37.589"/>
    <p1510:client id="{7FB42E05-DEC9-4126-B474-47B35F363E13}" v="30" dt="2021-07-12T20:25:12.855"/>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5" d="100"/>
          <a:sy n="95" d="100"/>
        </p:scale>
        <p:origin x="684"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Classification Accuracy</c:v>
                </c:pt>
              </c:strCache>
            </c:strRef>
          </c:tx>
          <c:spPr>
            <a:solidFill>
              <a:schemeClr val="accent1"/>
            </a:solidFill>
            <a:ln>
              <a:noFill/>
            </a:ln>
            <a:effectLst/>
          </c:spPr>
          <c:invertIfNegative val="0"/>
          <c:cat>
            <c:strRef>
              <c:f>Sheet1!$A$2:$A$5</c:f>
              <c:strCache>
                <c:ptCount val="4"/>
                <c:pt idx="0">
                  <c:v>Logistict Regression</c:v>
                </c:pt>
                <c:pt idx="1">
                  <c:v>SVM</c:v>
                </c:pt>
                <c:pt idx="2">
                  <c:v>Decision Tree</c:v>
                </c:pt>
                <c:pt idx="3">
                  <c:v>KNN</c:v>
                </c:pt>
              </c:strCache>
            </c:strRef>
          </c:cat>
          <c:val>
            <c:numRef>
              <c:f>Sheet1!$B$2:$B$5</c:f>
              <c:numCache>
                <c:formatCode>General</c:formatCode>
                <c:ptCount val="4"/>
                <c:pt idx="0">
                  <c:v>0.83333333300000001</c:v>
                </c:pt>
                <c:pt idx="1">
                  <c:v>0.83333333300000001</c:v>
                </c:pt>
                <c:pt idx="2">
                  <c:v>0.83333333300000001</c:v>
                </c:pt>
                <c:pt idx="3">
                  <c:v>0.83333333300000001</c:v>
                </c:pt>
              </c:numCache>
            </c:numRef>
          </c:val>
          <c:extLst>
            <c:ext xmlns:c16="http://schemas.microsoft.com/office/drawing/2014/chart" uri="{C3380CC4-5D6E-409C-BE32-E72D297353CC}">
              <c16:uniqueId val="{00000000-4240-4CBF-8694-4087BAD5231C}"/>
            </c:ext>
          </c:extLst>
        </c:ser>
        <c:dLbls>
          <c:showLegendKey val="0"/>
          <c:showVal val="0"/>
          <c:showCatName val="0"/>
          <c:showSerName val="0"/>
          <c:showPercent val="0"/>
          <c:showBubbleSize val="0"/>
        </c:dLbls>
        <c:gapWidth val="182"/>
        <c:axId val="404293615"/>
        <c:axId val="551921567"/>
      </c:barChart>
      <c:catAx>
        <c:axId val="404293615"/>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51921567"/>
        <c:crosses val="autoZero"/>
        <c:auto val="1"/>
        <c:lblAlgn val="ctr"/>
        <c:lblOffset val="100"/>
        <c:noMultiLvlLbl val="0"/>
      </c:catAx>
      <c:valAx>
        <c:axId val="55192156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0429361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6/22/2022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J-William/SpaceY-Data-Science/blob/master/Data-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J-William/SpaceY-Data-Science/blob/master/EDA-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William/SpaceY-Data-Science/blob/master/EDA-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J-William/SpaceY-Data-Science/"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api.spacexdata.com/v4"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J-William/SpaceY-Data-Science/blob/master/Data-Collection-API.ipynb" TargetMode="Externa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J-William/SpaceY-Data-Science/blob/master/Data-Collection-WebScraping.ipynb"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James Seymour</a:t>
            </a:r>
          </a:p>
          <a:p>
            <a:r>
              <a:rPr lang="en-US" dirty="0">
                <a:solidFill>
                  <a:schemeClr val="bg2"/>
                </a:solidFill>
                <a:latin typeface="Abadi" panose="020B0604020104020204" pitchFamily="34" charset="0"/>
                <a:ea typeface="SF Pro" pitchFamily="2" charset="0"/>
                <a:cs typeface="SF Pro" pitchFamily="2" charset="0"/>
              </a:rPr>
              <a:t>June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2595650"/>
          </a:xfrm>
          <a:prstGeom prst="rect">
            <a:avLst/>
          </a:prstGeom>
        </p:spPr>
        <p:txBody>
          <a:bodyPr/>
          <a:lstStyle/>
          <a:p>
            <a:pPr>
              <a:lnSpc>
                <a:spcPct val="100000"/>
              </a:lnSpc>
            </a:pPr>
            <a:r>
              <a:rPr lang="en-US" sz="2200" dirty="0">
                <a:solidFill>
                  <a:schemeClr val="accent3">
                    <a:lumMod val="25000"/>
                  </a:schemeClr>
                </a:solidFill>
                <a:latin typeface="Abadi" panose="020B0604020104020204" pitchFamily="34" charset="0"/>
              </a:rPr>
              <a:t>Data was filtered to exclude any Falcon 1 launches leaving only Falcon 9 launches.</a:t>
            </a:r>
          </a:p>
          <a:p>
            <a:pPr>
              <a:lnSpc>
                <a:spcPct val="100000"/>
              </a:lnSpc>
            </a:pPr>
            <a:r>
              <a:rPr lang="en-US" sz="2200" dirty="0">
                <a:solidFill>
                  <a:schemeClr val="accent3">
                    <a:lumMod val="25000"/>
                  </a:schemeClr>
                </a:solidFill>
                <a:latin typeface="Abadi" panose="020B0604020104020204" pitchFamily="34" charset="0"/>
              </a:rPr>
              <a:t>Missing payload mass values were interpolated with the mean payload mass.</a:t>
            </a:r>
          </a:p>
          <a:p>
            <a:pPr>
              <a:lnSpc>
                <a:spcPct val="100000"/>
              </a:lnSpc>
            </a:pPr>
            <a:r>
              <a:rPr lang="en-US" sz="2200" dirty="0">
                <a:solidFill>
                  <a:schemeClr val="accent3">
                    <a:lumMod val="25000"/>
                  </a:schemeClr>
                </a:solidFill>
                <a:latin typeface="Abadi" panose="020B0604020104020204" pitchFamily="34" charset="0"/>
              </a:rPr>
              <a:t>Landing outcomes were converted from complex evaluations to a categorical success/failure feature.</a:t>
            </a:r>
          </a:p>
          <a:p>
            <a:pPr marL="0" indent="0">
              <a:buNone/>
            </a:pP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B636817D-3121-4CA4-AE28-B11EBBB80B3F}"/>
              </a:ext>
            </a:extLst>
          </p:cNvPr>
          <p:cNvSpPr txBox="1"/>
          <p:nvPr/>
        </p:nvSpPr>
        <p:spPr>
          <a:xfrm>
            <a:off x="770011" y="5416358"/>
            <a:ext cx="10263079" cy="646331"/>
          </a:xfrm>
          <a:prstGeom prst="rect">
            <a:avLst/>
          </a:prstGeom>
          <a:noFill/>
        </p:spPr>
        <p:txBody>
          <a:bodyPr wrap="square" rtlCol="0">
            <a:spAutoFit/>
          </a:bodyPr>
          <a:lstStyle/>
          <a:p>
            <a:r>
              <a:rPr lang="en-US" dirty="0"/>
              <a:t>Notebook: </a:t>
            </a:r>
            <a:r>
              <a:rPr lang="en-US" dirty="0">
                <a:hlinkClick r:id="rId3"/>
              </a:rPr>
              <a:t>https://github.com/J-William/SpaceY-Data-Science/blob/master/Data-Wrangling.ipynb</a:t>
            </a:r>
            <a:endParaRPr lang="en-US" dirty="0"/>
          </a:p>
          <a:p>
            <a:endParaRPr lang="en-US"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63884"/>
            <a:ext cx="9745589" cy="4351338"/>
          </a:xfrm>
          <a:prstGeom prst="rect">
            <a:avLst/>
          </a:prstGeom>
        </p:spPr>
        <p:txBody>
          <a:bodyPr lIns="91440" tIns="45720" rIns="91440" bIns="45720" anchor="t"/>
          <a:lstStyle/>
          <a:p>
            <a:r>
              <a:rPr lang="en-US" sz="1800" dirty="0"/>
              <a:t>Flight Number, Launch Site, and outcome were compared with a scatter plot to investigate potential relationships between number of flights and success rate.</a:t>
            </a:r>
          </a:p>
          <a:p>
            <a:r>
              <a:rPr lang="en-US" sz="1800" dirty="0"/>
              <a:t>Payload Mass, Launch Site, and outcome were compared with a scatter plot to investigate potential relationships between Payload Mass and success rate.</a:t>
            </a:r>
          </a:p>
          <a:p>
            <a:r>
              <a:rPr lang="en-US" sz="1800" dirty="0"/>
              <a:t>Orbit Types and outcome were plotted on a bar chart to investigate potential relationships between Orbit Type and success rate.</a:t>
            </a:r>
          </a:p>
          <a:p>
            <a:r>
              <a:rPr lang="en-US" sz="1800" dirty="0"/>
              <a:t>Flight Number and Orbit Type were plotted as a scatter plot to investigate potential relationships between number of flights, orbit types and success rate.</a:t>
            </a:r>
          </a:p>
          <a:p>
            <a:r>
              <a:rPr lang="en-US" sz="1800" dirty="0"/>
              <a:t>Payload Mass and Orbit Type were plotted as a scatter plot to investigate potential relationships between Payload Mass, Orbit Type, and success rate.</a:t>
            </a:r>
          </a:p>
          <a:p>
            <a:r>
              <a:rPr lang="en-US" sz="1800" dirty="0"/>
              <a:t>Outcomes over time were plotted to investigate potential relationships between time and success rate.</a:t>
            </a:r>
          </a:p>
          <a:p>
            <a:pPr marL="0" indent="0">
              <a:buNone/>
            </a:pPr>
            <a:r>
              <a:rPr lang="en-US" sz="2000" dirty="0"/>
              <a:t>Notebook: </a:t>
            </a:r>
            <a:r>
              <a:rPr lang="en-US" sz="2000" dirty="0">
                <a:hlinkClick r:id="rId3"/>
              </a:rPr>
              <a:t>https://github.com/J-William/SpaceY-Data-Science/blob/master/EDA-Visualization.ipynb</a:t>
            </a:r>
            <a:endParaRPr lang="en-US" sz="2000" dirty="0"/>
          </a:p>
          <a:p>
            <a:pPr marL="0" indent="0">
              <a:buNone/>
            </a:pPr>
            <a:endParaRPr lang="en-US" sz="2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7010"/>
            <a:ext cx="9745589" cy="5064369"/>
          </a:xfrm>
          <a:prstGeom prst="rect">
            <a:avLst/>
          </a:prstGeom>
        </p:spPr>
        <p:txBody>
          <a:bodyPr lIns="91440" tIns="45720" rIns="91440" bIns="45720" anchor="t"/>
          <a:lstStyle/>
          <a:p>
            <a:r>
              <a:rPr lang="en-US" sz="1200" dirty="0"/>
              <a:t>Launch sites were examined:</a:t>
            </a:r>
          </a:p>
          <a:p>
            <a:pPr lvl="1"/>
            <a:r>
              <a:rPr lang="en-US" sz="1050" dirty="0"/>
              <a:t>SELECT DISTINCT </a:t>
            </a:r>
            <a:r>
              <a:rPr lang="en-US" sz="1050" dirty="0" err="1"/>
              <a:t>launch_site</a:t>
            </a:r>
            <a:r>
              <a:rPr lang="en-US" sz="1050" dirty="0"/>
              <a:t> FROM SPACEXTBL;</a:t>
            </a:r>
          </a:p>
          <a:p>
            <a:pPr lvl="1"/>
            <a:r>
              <a:rPr lang="en-US" sz="1050" dirty="0"/>
              <a:t>SELECT * FROM SPACEXTBL WHERE </a:t>
            </a:r>
            <a:r>
              <a:rPr lang="en-US" sz="1050" dirty="0" err="1"/>
              <a:t>launch_site</a:t>
            </a:r>
            <a:r>
              <a:rPr lang="en-US" sz="1050" dirty="0"/>
              <a:t> like ‘CCA’;</a:t>
            </a:r>
          </a:p>
          <a:p>
            <a:r>
              <a:rPr lang="en-US" sz="1200" dirty="0"/>
              <a:t>Payload Mass for NASA was examined:</a:t>
            </a:r>
          </a:p>
          <a:p>
            <a:pPr lvl="1"/>
            <a:r>
              <a:rPr lang="en-US" sz="1050" dirty="0"/>
              <a:t>SELECT sum(</a:t>
            </a:r>
            <a:r>
              <a:rPr lang="en-US" sz="1050" dirty="0" err="1"/>
              <a:t>payload_mass__kg</a:t>
            </a:r>
            <a:r>
              <a:rPr lang="en-US" sz="1050" dirty="0"/>
              <a:t>_) FROM SPACEXTBL WHERE customer= ‘NASA (CRS)’;</a:t>
            </a:r>
          </a:p>
          <a:p>
            <a:r>
              <a:rPr lang="en-US" sz="1200" dirty="0"/>
              <a:t>Average Payload Mass carried by booster version F9v1.1 was examined:</a:t>
            </a:r>
          </a:p>
          <a:p>
            <a:pPr lvl="1"/>
            <a:r>
              <a:rPr lang="en-US" sz="1050" dirty="0"/>
              <a:t>SELECT avg(</a:t>
            </a:r>
            <a:r>
              <a:rPr lang="en-US" sz="1050" dirty="0" err="1"/>
              <a:t>payload_mass__kg</a:t>
            </a:r>
            <a:r>
              <a:rPr lang="en-US" sz="1050" dirty="0"/>
              <a:t>_) FROM SPACEXTBL WHERE </a:t>
            </a:r>
            <a:r>
              <a:rPr lang="en-US" sz="1050" dirty="0" err="1"/>
              <a:t>booster_version</a:t>
            </a:r>
            <a:r>
              <a:rPr lang="en-US" sz="1050" dirty="0"/>
              <a:t> LIKE ‘F9 v1.1%’;</a:t>
            </a:r>
          </a:p>
          <a:p>
            <a:r>
              <a:rPr lang="en-US" sz="1200" dirty="0"/>
              <a:t>First success date was examined:</a:t>
            </a:r>
          </a:p>
          <a:p>
            <a:pPr lvl="1"/>
            <a:r>
              <a:rPr lang="en-US" sz="1050" dirty="0"/>
              <a:t>SELECT min(date) FROM SPACEXTBL WHERE </a:t>
            </a:r>
            <a:r>
              <a:rPr lang="en-US" sz="1050" dirty="0" err="1"/>
              <a:t>landing_outcome</a:t>
            </a:r>
            <a:r>
              <a:rPr lang="en-US" sz="1050" dirty="0"/>
              <a:t> = ‘Success (</a:t>
            </a:r>
            <a:r>
              <a:rPr lang="en-US" sz="1050" dirty="0" err="1"/>
              <a:t>groud</a:t>
            </a:r>
            <a:r>
              <a:rPr lang="en-US" sz="1050" dirty="0"/>
              <a:t> pad)’;</a:t>
            </a:r>
          </a:p>
          <a:p>
            <a:r>
              <a:rPr lang="en-US" sz="1200" dirty="0"/>
              <a:t>Boosters which have success in drone ship and have payload mass greater than 4000 but less than 6000 was examined:</a:t>
            </a:r>
          </a:p>
          <a:p>
            <a:pPr lvl="1"/>
            <a:r>
              <a:rPr lang="en-US" sz="1050" dirty="0"/>
              <a:t>SELECT DISTINCT </a:t>
            </a:r>
            <a:r>
              <a:rPr lang="en-US" sz="1050" dirty="0" err="1"/>
              <a:t>booster_version</a:t>
            </a:r>
            <a:r>
              <a:rPr lang="en-US" sz="1050" dirty="0"/>
              <a:t> FROM SPACEXTBL WHERE </a:t>
            </a:r>
            <a:r>
              <a:rPr lang="en-US" sz="1050" dirty="0" err="1"/>
              <a:t>landing__outcome</a:t>
            </a:r>
            <a:r>
              <a:rPr lang="en-US" sz="1050" dirty="0"/>
              <a:t>= ‘Success (drone ship)’ AND </a:t>
            </a:r>
            <a:r>
              <a:rPr lang="en-US" sz="1050" dirty="0" err="1"/>
              <a:t>payload_mass__kg</a:t>
            </a:r>
            <a:r>
              <a:rPr lang="en-US" sz="1050" dirty="0"/>
              <a:t>_ BETWEEN 4000 AND 6000;</a:t>
            </a:r>
          </a:p>
          <a:p>
            <a:r>
              <a:rPr lang="en-US" sz="1200" dirty="0"/>
              <a:t>Total number of success/failures was examined:</a:t>
            </a:r>
          </a:p>
          <a:p>
            <a:pPr lvl="1"/>
            <a:r>
              <a:rPr lang="en-US" sz="1050" dirty="0"/>
              <a:t>SELECT </a:t>
            </a:r>
            <a:r>
              <a:rPr lang="en-US" sz="1050" dirty="0" err="1"/>
              <a:t>mission_outcome</a:t>
            </a:r>
            <a:r>
              <a:rPr lang="en-US" sz="1050" dirty="0"/>
              <a:t>, count(</a:t>
            </a:r>
            <a:r>
              <a:rPr lang="en-US" sz="1050" dirty="0" err="1"/>
              <a:t>mission_outcome</a:t>
            </a:r>
            <a:r>
              <a:rPr lang="en-US" sz="1050" dirty="0"/>
              <a:t>) FROM SPACEXTBL GROUP BY </a:t>
            </a:r>
            <a:r>
              <a:rPr lang="en-US" sz="1050" dirty="0" err="1"/>
              <a:t>mission_outcome</a:t>
            </a:r>
            <a:r>
              <a:rPr lang="en-US" sz="1050" dirty="0"/>
              <a:t>;</a:t>
            </a:r>
          </a:p>
          <a:p>
            <a:r>
              <a:rPr lang="en-US" sz="1200" dirty="0"/>
              <a:t>Booster versions which have carried the maximum payload mass were examined:</a:t>
            </a:r>
          </a:p>
          <a:p>
            <a:pPr lvl="1"/>
            <a:r>
              <a:rPr lang="en-US" sz="900" dirty="0"/>
              <a:t>SELECT DISTINCT </a:t>
            </a:r>
            <a:r>
              <a:rPr lang="en-US" sz="900" dirty="0" err="1"/>
              <a:t>booster_version</a:t>
            </a:r>
            <a:r>
              <a:rPr lang="en-US" sz="900" dirty="0"/>
              <a:t> FROM SPACEXTBL WHERE </a:t>
            </a:r>
            <a:r>
              <a:rPr lang="en-US" sz="900" dirty="0" err="1"/>
              <a:t>payload_mass__kg</a:t>
            </a:r>
            <a:r>
              <a:rPr lang="en-US" sz="900" dirty="0"/>
              <a:t>_ = (SELECT MAX(</a:t>
            </a:r>
            <a:r>
              <a:rPr lang="en-US" sz="900" dirty="0" err="1"/>
              <a:t>payload_mass_kg</a:t>
            </a:r>
            <a:r>
              <a:rPr lang="en-US" sz="900" dirty="0"/>
              <a:t>_) FROM SPACEXTBL);</a:t>
            </a:r>
          </a:p>
          <a:p>
            <a:r>
              <a:rPr lang="en-US" sz="1200" dirty="0"/>
              <a:t>Failed landing outcomes were examined:</a:t>
            </a:r>
          </a:p>
          <a:p>
            <a:pPr lvl="1"/>
            <a:r>
              <a:rPr lang="en-US" sz="900" dirty="0"/>
              <a:t>SELECT </a:t>
            </a:r>
            <a:r>
              <a:rPr lang="en-US" sz="900" dirty="0" err="1"/>
              <a:t>landing__outcome</a:t>
            </a:r>
            <a:r>
              <a:rPr lang="en-US" sz="900" dirty="0"/>
              <a:t>, </a:t>
            </a:r>
            <a:r>
              <a:rPr lang="en-US" sz="900" dirty="0" err="1"/>
              <a:t>booster_version</a:t>
            </a:r>
            <a:r>
              <a:rPr lang="en-US" sz="900" dirty="0"/>
              <a:t>, </a:t>
            </a:r>
            <a:r>
              <a:rPr lang="en-US" sz="900" dirty="0" err="1"/>
              <a:t>launch_site</a:t>
            </a:r>
            <a:r>
              <a:rPr lang="en-US" sz="900" dirty="0"/>
              <a:t>, date FROM SPACEXTBL WHERE extract(YEAR FROM date) = 2015 AND </a:t>
            </a:r>
            <a:r>
              <a:rPr lang="en-US" sz="900" dirty="0" err="1"/>
              <a:t>landing__outcome</a:t>
            </a:r>
            <a:r>
              <a:rPr lang="en-US" sz="900" dirty="0"/>
              <a:t> = ‘Failure (drone ship)’;</a:t>
            </a:r>
          </a:p>
          <a:p>
            <a:r>
              <a:rPr lang="en-US" sz="1200" dirty="0"/>
              <a:t>Landing outcomes between specific dates were examined:</a:t>
            </a:r>
          </a:p>
          <a:p>
            <a:pPr lvl="1"/>
            <a:r>
              <a:rPr lang="en-US" sz="900" dirty="0"/>
              <a:t>SELECT </a:t>
            </a:r>
            <a:r>
              <a:rPr lang="en-US" sz="900" dirty="0" err="1"/>
              <a:t>landing__outcome</a:t>
            </a:r>
            <a:r>
              <a:rPr lang="en-US" sz="900" dirty="0"/>
              <a:t>, count(</a:t>
            </a:r>
            <a:r>
              <a:rPr lang="en-US" sz="900" dirty="0" err="1"/>
              <a:t>landing_outcome</a:t>
            </a:r>
            <a:r>
              <a:rPr lang="en-US" sz="900" dirty="0"/>
              <a:t>) FROM SPACEXTBL WHERE date BETWEEN DATE(‘2010-06-04’) AND DATE(‘2017-03-20’) GROUP BY </a:t>
            </a:r>
            <a:r>
              <a:rPr lang="en-US" sz="900" dirty="0" err="1"/>
              <a:t>landing__outcome</a:t>
            </a:r>
            <a:r>
              <a:rPr lang="en-US" sz="900" dirty="0"/>
              <a:t> ORDER BY 2 DESC;</a:t>
            </a:r>
          </a:p>
          <a:p>
            <a:pPr marL="0" indent="0">
              <a:buNone/>
            </a:pPr>
            <a:r>
              <a:rPr lang="en-US" sz="1300" dirty="0"/>
              <a:t>Notebook: </a:t>
            </a:r>
            <a:r>
              <a:rPr lang="en-US" sz="1300" dirty="0">
                <a:hlinkClick r:id="rId3"/>
              </a:rPr>
              <a:t>https://github.com/J-William/SpaceY-Data-Science/blob/master/EDA-SQL.ipynb</a:t>
            </a:r>
            <a:endParaRPr lang="en-US" sz="1300" dirty="0"/>
          </a:p>
          <a:p>
            <a:pPr marL="0" indent="0">
              <a:buNone/>
            </a:pPr>
            <a:endParaRPr lang="en-US" sz="1300" dirty="0"/>
          </a:p>
          <a:p>
            <a:pPr marL="457200" lvl="1" indent="0">
              <a:buNone/>
            </a:pPr>
            <a:endParaRPr lang="en-US" sz="1000" dirty="0"/>
          </a:p>
          <a:p>
            <a:pPr marL="0" indent="0">
              <a:buNone/>
            </a:pPr>
            <a:endParaRPr lang="en-US" sz="1800" dirty="0"/>
          </a:p>
          <a:p>
            <a:endParaRPr lang="en-US" sz="1800"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pic>
        <p:nvPicPr>
          <p:cNvPr id="2" name="Content Placeholder 1">
            <a:extLst>
              <a:ext uri="{FF2B5EF4-FFF2-40B4-BE49-F238E27FC236}">
                <a16:creationId xmlns:a16="http://schemas.microsoft.com/office/drawing/2014/main" id="{6A09A309-7AFC-4820-B665-AAFD810D80F6}"/>
              </a:ext>
            </a:extLst>
          </p:cNvPr>
          <p:cNvPicPr>
            <a:picLocks noGrp="1" noChangeAspect="1"/>
          </p:cNvPicPr>
          <p:nvPr>
            <p:ph idx="4294967295"/>
          </p:nvPr>
        </p:nvPicPr>
        <p:blipFill>
          <a:blip r:embed="rId3"/>
          <a:stretch>
            <a:fillRect/>
          </a:stretch>
        </p:blipFill>
        <p:spPr>
          <a:xfrm>
            <a:off x="4260677" y="2109603"/>
            <a:ext cx="3534268" cy="2638793"/>
          </a:xfrm>
          <a:prstGeom prst="rect">
            <a:avLst/>
          </a:prstGeom>
        </p:spPr>
      </p:pic>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6" name="TextBox 5">
            <a:extLst>
              <a:ext uri="{FF2B5EF4-FFF2-40B4-BE49-F238E27FC236}">
                <a16:creationId xmlns:a16="http://schemas.microsoft.com/office/drawing/2014/main" id="{8DD66B97-A1CB-406A-BC31-E5A852E0BC91}"/>
              </a:ext>
            </a:extLst>
          </p:cNvPr>
          <p:cNvSpPr txBox="1"/>
          <p:nvPr/>
        </p:nvSpPr>
        <p:spPr>
          <a:xfrm>
            <a:off x="1296237" y="5285433"/>
            <a:ext cx="7204668" cy="369332"/>
          </a:xfrm>
          <a:prstGeom prst="rect">
            <a:avLst/>
          </a:prstGeom>
          <a:noFill/>
        </p:spPr>
        <p:txBody>
          <a:bodyPr wrap="square" rtlCol="0">
            <a:spAutoFit/>
          </a:bodyPr>
          <a:lstStyle/>
          <a:p>
            <a:r>
              <a:rPr lang="en-US" dirty="0"/>
              <a:t>Querying the names of all launch sites included in the data set.</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pic>
        <p:nvPicPr>
          <p:cNvPr id="2" name="Content Placeholder 1">
            <a:extLst>
              <a:ext uri="{FF2B5EF4-FFF2-40B4-BE49-F238E27FC236}">
                <a16:creationId xmlns:a16="http://schemas.microsoft.com/office/drawing/2014/main" id="{E1C7618B-C6D4-4F75-8E71-2AF96F0C583F}"/>
              </a:ext>
            </a:extLst>
          </p:cNvPr>
          <p:cNvPicPr>
            <a:picLocks noGrp="1" noChangeAspect="1"/>
          </p:cNvPicPr>
          <p:nvPr>
            <p:ph idx="4294967295"/>
          </p:nvPr>
        </p:nvPicPr>
        <p:blipFill>
          <a:blip r:embed="rId3"/>
          <a:stretch>
            <a:fillRect/>
          </a:stretch>
        </p:blipFill>
        <p:spPr>
          <a:xfrm>
            <a:off x="770011" y="1704346"/>
            <a:ext cx="9745662" cy="3449307"/>
          </a:xfrm>
          <a:prstGeom prst="rect">
            <a:avLst/>
          </a:prstGeom>
        </p:spPr>
      </p:pic>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6" name="TextBox 5">
            <a:extLst>
              <a:ext uri="{FF2B5EF4-FFF2-40B4-BE49-F238E27FC236}">
                <a16:creationId xmlns:a16="http://schemas.microsoft.com/office/drawing/2014/main" id="{F41401E9-0D2D-4B44-BDC7-9A3DF5F2BA57}"/>
              </a:ext>
            </a:extLst>
          </p:cNvPr>
          <p:cNvSpPr txBox="1"/>
          <p:nvPr/>
        </p:nvSpPr>
        <p:spPr>
          <a:xfrm>
            <a:off x="984738" y="5395965"/>
            <a:ext cx="8510954" cy="369332"/>
          </a:xfrm>
          <a:prstGeom prst="rect">
            <a:avLst/>
          </a:prstGeom>
          <a:noFill/>
        </p:spPr>
        <p:txBody>
          <a:bodyPr wrap="square" rtlCol="0">
            <a:spAutoFit/>
          </a:bodyPr>
          <a:lstStyle/>
          <a:p>
            <a:r>
              <a:rPr lang="en-US" dirty="0"/>
              <a:t>Querying a few records with launch site names that begin with the string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pic>
        <p:nvPicPr>
          <p:cNvPr id="2" name="Content Placeholder 1">
            <a:extLst>
              <a:ext uri="{FF2B5EF4-FFF2-40B4-BE49-F238E27FC236}">
                <a16:creationId xmlns:a16="http://schemas.microsoft.com/office/drawing/2014/main" id="{8DE27D11-0489-4DAF-842C-9A4EC13F6818}"/>
              </a:ext>
            </a:extLst>
          </p:cNvPr>
          <p:cNvPicPr>
            <a:picLocks noGrp="1" noChangeAspect="1"/>
          </p:cNvPicPr>
          <p:nvPr>
            <p:ph idx="4294967295"/>
          </p:nvPr>
        </p:nvPicPr>
        <p:blipFill>
          <a:blip r:embed="rId3"/>
          <a:stretch>
            <a:fillRect/>
          </a:stretch>
        </p:blipFill>
        <p:spPr>
          <a:xfrm>
            <a:off x="3089712" y="2341557"/>
            <a:ext cx="5106113" cy="1952898"/>
          </a:xfrm>
          <a:prstGeom prst="rect">
            <a:avLst/>
          </a:prstGeom>
        </p:spPr>
      </p:pic>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TextBox 5">
            <a:extLst>
              <a:ext uri="{FF2B5EF4-FFF2-40B4-BE49-F238E27FC236}">
                <a16:creationId xmlns:a16="http://schemas.microsoft.com/office/drawing/2014/main" id="{6D27185F-3E56-4E69-BE67-0002D34458B7}"/>
              </a:ext>
            </a:extLst>
          </p:cNvPr>
          <p:cNvSpPr txBox="1"/>
          <p:nvPr/>
        </p:nvSpPr>
        <p:spPr>
          <a:xfrm>
            <a:off x="1175657" y="4913644"/>
            <a:ext cx="8812405" cy="369332"/>
          </a:xfrm>
          <a:prstGeom prst="rect">
            <a:avLst/>
          </a:prstGeom>
          <a:noFill/>
        </p:spPr>
        <p:txBody>
          <a:bodyPr wrap="square" rtlCol="0">
            <a:spAutoFit/>
          </a:bodyPr>
          <a:lstStyle/>
          <a:p>
            <a:r>
              <a:rPr lang="en-US" dirty="0"/>
              <a:t>Calculating the total payload mass carried by boosters launched for NASA (CRS).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pic>
        <p:nvPicPr>
          <p:cNvPr id="2" name="Content Placeholder 1">
            <a:extLst>
              <a:ext uri="{FF2B5EF4-FFF2-40B4-BE49-F238E27FC236}">
                <a16:creationId xmlns:a16="http://schemas.microsoft.com/office/drawing/2014/main" id="{75382E80-E7BB-4A37-8D13-2CE199D635FB}"/>
              </a:ext>
            </a:extLst>
          </p:cNvPr>
          <p:cNvPicPr>
            <a:picLocks noGrp="1" noChangeAspect="1"/>
          </p:cNvPicPr>
          <p:nvPr>
            <p:ph idx="4294967295"/>
          </p:nvPr>
        </p:nvPicPr>
        <p:blipFill>
          <a:blip r:embed="rId3"/>
          <a:stretch>
            <a:fillRect/>
          </a:stretch>
        </p:blipFill>
        <p:spPr>
          <a:xfrm>
            <a:off x="4162404" y="2219346"/>
            <a:ext cx="3181794" cy="2076740"/>
          </a:xfrm>
          <a:prstGeom prst="rect">
            <a:avLst/>
          </a:prstGeom>
        </p:spPr>
      </p:pic>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6" name="TextBox 5">
            <a:extLst>
              <a:ext uri="{FF2B5EF4-FFF2-40B4-BE49-F238E27FC236}">
                <a16:creationId xmlns:a16="http://schemas.microsoft.com/office/drawing/2014/main" id="{99DD6BFD-6DDB-4D03-B43E-363394257172}"/>
              </a:ext>
            </a:extLst>
          </p:cNvPr>
          <p:cNvSpPr txBox="1"/>
          <p:nvPr/>
        </p:nvSpPr>
        <p:spPr>
          <a:xfrm>
            <a:off x="1135464" y="4879703"/>
            <a:ext cx="9083710" cy="369332"/>
          </a:xfrm>
          <a:prstGeom prst="rect">
            <a:avLst/>
          </a:prstGeom>
          <a:noFill/>
        </p:spPr>
        <p:txBody>
          <a:bodyPr wrap="square" rtlCol="0">
            <a:spAutoFit/>
          </a:bodyPr>
          <a:lstStyle/>
          <a:p>
            <a:r>
              <a:rPr lang="en-US" dirty="0"/>
              <a:t>Calculating the average payload mass carried by booster version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a:extLst>
              <a:ext uri="{FF2B5EF4-FFF2-40B4-BE49-F238E27FC236}">
                <a16:creationId xmlns:a16="http://schemas.microsoft.com/office/drawing/2014/main" id="{2B13F638-5D56-4BF9-801A-CF860DD7B2F8}"/>
              </a:ext>
            </a:extLst>
          </p:cNvPr>
          <p:cNvPicPr>
            <a:picLocks noChangeAspect="1"/>
          </p:cNvPicPr>
          <p:nvPr/>
        </p:nvPicPr>
        <p:blipFill>
          <a:blip r:embed="rId3"/>
          <a:stretch>
            <a:fillRect/>
          </a:stretch>
        </p:blipFill>
        <p:spPr>
          <a:xfrm>
            <a:off x="3923083" y="2404299"/>
            <a:ext cx="3943900" cy="1933845"/>
          </a:xfrm>
          <a:prstGeom prst="rect">
            <a:avLst/>
          </a:prstGeom>
        </p:spPr>
      </p:pic>
      <p:sp>
        <p:nvSpPr>
          <p:cNvPr id="6" name="TextBox 5">
            <a:extLst>
              <a:ext uri="{FF2B5EF4-FFF2-40B4-BE49-F238E27FC236}">
                <a16:creationId xmlns:a16="http://schemas.microsoft.com/office/drawing/2014/main" id="{C531D9E2-73FB-4D4C-B714-71153A40C1C1}"/>
              </a:ext>
            </a:extLst>
          </p:cNvPr>
          <p:cNvSpPr txBox="1"/>
          <p:nvPr/>
        </p:nvSpPr>
        <p:spPr>
          <a:xfrm>
            <a:off x="1446963" y="4733070"/>
            <a:ext cx="8440615" cy="369332"/>
          </a:xfrm>
          <a:prstGeom prst="rect">
            <a:avLst/>
          </a:prstGeom>
          <a:noFill/>
        </p:spPr>
        <p:txBody>
          <a:bodyPr wrap="square" rtlCol="0">
            <a:spAutoFit/>
          </a:bodyPr>
          <a:lstStyle/>
          <a:p>
            <a:r>
              <a:rPr lang="en-US" dirty="0"/>
              <a:t>Finding the date of the first successful landing on a ground pad.</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pic>
        <p:nvPicPr>
          <p:cNvPr id="2" name="Content Placeholder 1">
            <a:extLst>
              <a:ext uri="{FF2B5EF4-FFF2-40B4-BE49-F238E27FC236}">
                <a16:creationId xmlns:a16="http://schemas.microsoft.com/office/drawing/2014/main" id="{9375837B-F41A-42B8-932A-7AD77430A31B}"/>
              </a:ext>
            </a:extLst>
          </p:cNvPr>
          <p:cNvPicPr>
            <a:picLocks noGrp="1" noChangeAspect="1"/>
          </p:cNvPicPr>
          <p:nvPr>
            <p:ph idx="4294967295"/>
          </p:nvPr>
        </p:nvPicPr>
        <p:blipFill>
          <a:blip r:embed="rId3"/>
          <a:stretch>
            <a:fillRect/>
          </a:stretch>
        </p:blipFill>
        <p:spPr>
          <a:xfrm>
            <a:off x="3737503" y="2000050"/>
            <a:ext cx="3810532" cy="2857899"/>
          </a:xfrm>
          <a:prstGeom prst="rect">
            <a:avLst/>
          </a:prstGeom>
        </p:spPr>
      </p:pic>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3" name="TextBox 2">
            <a:extLst>
              <a:ext uri="{FF2B5EF4-FFF2-40B4-BE49-F238E27FC236}">
                <a16:creationId xmlns:a16="http://schemas.microsoft.com/office/drawing/2014/main" id="{FFEEACA9-71D4-44F2-942D-CFF8D7207E5C}"/>
              </a:ext>
            </a:extLst>
          </p:cNvPr>
          <p:cNvSpPr txBox="1"/>
          <p:nvPr/>
        </p:nvSpPr>
        <p:spPr>
          <a:xfrm>
            <a:off x="1105319" y="4933741"/>
            <a:ext cx="9576079" cy="646331"/>
          </a:xfrm>
          <a:prstGeom prst="rect">
            <a:avLst/>
          </a:prstGeom>
          <a:noFill/>
        </p:spPr>
        <p:txBody>
          <a:bodyPr wrap="square" rtlCol="0">
            <a:spAutoFit/>
          </a:bodyPr>
          <a:lstStyle/>
          <a:p>
            <a:r>
              <a:rPr lang="en-US" dirty="0"/>
              <a:t>Finding the names of all boosters which have successfully landed on a drone ship with payload mass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2351314"/>
            <a:ext cx="10459619" cy="2522137"/>
          </a:xfrm>
          <a:prstGeom prst="rect">
            <a:avLst/>
          </a:prstGeom>
        </p:spPr>
        <p:txBody>
          <a:bodyPr lIns="91440" tIns="45720" rIns="91440" bIns="45720" anchor="t">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50000"/>
              </a:lnSpc>
              <a:spcBef>
                <a:spcPts val="1400"/>
              </a:spcBef>
            </a:pPr>
            <a:r>
              <a:rPr lang="en-US" sz="2200" dirty="0">
                <a:solidFill>
                  <a:schemeClr val="accent3">
                    <a:lumMod val="25000"/>
                  </a:schemeClr>
                </a:solidFill>
                <a:latin typeface="Abadi" panose="020B0604020104020204" pitchFamily="34" charset="0"/>
              </a:rPr>
              <a:t>SpaceX launch data was collected from multiple sources and used to build classification models with the goal of predicting the success or failure of safely landing the first stage for future reuse.</a:t>
            </a:r>
          </a:p>
          <a:p>
            <a:pPr>
              <a:lnSpc>
                <a:spcPct val="150000"/>
              </a:lnSpc>
              <a:spcBef>
                <a:spcPts val="1400"/>
              </a:spcBef>
            </a:pPr>
            <a:r>
              <a:rPr lang="en-US" sz="2200" dirty="0">
                <a:solidFill>
                  <a:schemeClr val="accent3">
                    <a:lumMod val="25000"/>
                  </a:schemeClr>
                </a:solidFill>
                <a:latin typeface="Abadi" panose="020B0604020104020204" pitchFamily="34" charset="0"/>
              </a:rPr>
              <a:t>Initial back testing of the resultant model yields approximately 83% predictive accuracy on available launch data.</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pic>
        <p:nvPicPr>
          <p:cNvPr id="2" name="Content Placeholder 1">
            <a:extLst>
              <a:ext uri="{FF2B5EF4-FFF2-40B4-BE49-F238E27FC236}">
                <a16:creationId xmlns:a16="http://schemas.microsoft.com/office/drawing/2014/main" id="{DB34FFE4-7751-48C1-94D1-C427C0618081}"/>
              </a:ext>
            </a:extLst>
          </p:cNvPr>
          <p:cNvPicPr>
            <a:picLocks noGrp="1" noChangeAspect="1"/>
          </p:cNvPicPr>
          <p:nvPr>
            <p:ph idx="4294967295"/>
          </p:nvPr>
        </p:nvPicPr>
        <p:blipFill>
          <a:blip r:embed="rId3"/>
          <a:stretch>
            <a:fillRect/>
          </a:stretch>
        </p:blipFill>
        <p:spPr>
          <a:xfrm>
            <a:off x="3256423" y="2228682"/>
            <a:ext cx="4772691" cy="2400635"/>
          </a:xfrm>
          <a:prstGeom prst="rect">
            <a:avLst/>
          </a:prstGeom>
        </p:spPr>
      </p:pic>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6" name="TextBox 5">
            <a:extLst>
              <a:ext uri="{FF2B5EF4-FFF2-40B4-BE49-F238E27FC236}">
                <a16:creationId xmlns:a16="http://schemas.microsoft.com/office/drawing/2014/main" id="{A25DFA12-C31D-4128-84DE-F69EA7068546}"/>
              </a:ext>
            </a:extLst>
          </p:cNvPr>
          <p:cNvSpPr txBox="1"/>
          <p:nvPr/>
        </p:nvSpPr>
        <p:spPr>
          <a:xfrm>
            <a:off x="1175657" y="4913940"/>
            <a:ext cx="9395209" cy="369332"/>
          </a:xfrm>
          <a:prstGeom prst="rect">
            <a:avLst/>
          </a:prstGeom>
          <a:noFill/>
        </p:spPr>
        <p:txBody>
          <a:bodyPr wrap="square" rtlCol="0">
            <a:spAutoFit/>
          </a:bodyPr>
          <a:lstStyle/>
          <a:p>
            <a:r>
              <a:rPr lang="en-US" dirty="0"/>
              <a:t>Analyzing the count of different </a:t>
            </a:r>
            <a:r>
              <a:rPr lang="en-US" i="1" dirty="0"/>
              <a:t>mission</a:t>
            </a:r>
            <a:r>
              <a:rPr lang="en-US" dirty="0"/>
              <a:t> outcomes. (not landing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pic>
        <p:nvPicPr>
          <p:cNvPr id="2" name="Content Placeholder 1">
            <a:extLst>
              <a:ext uri="{FF2B5EF4-FFF2-40B4-BE49-F238E27FC236}">
                <a16:creationId xmlns:a16="http://schemas.microsoft.com/office/drawing/2014/main" id="{484ACC80-565C-42BC-A6D0-4F722D8B5DEB}"/>
              </a:ext>
            </a:extLst>
          </p:cNvPr>
          <p:cNvPicPr>
            <a:picLocks noGrp="1" noChangeAspect="1"/>
          </p:cNvPicPr>
          <p:nvPr>
            <p:ph idx="4294967295"/>
          </p:nvPr>
        </p:nvPicPr>
        <p:blipFill>
          <a:blip r:embed="rId3"/>
          <a:stretch>
            <a:fillRect/>
          </a:stretch>
        </p:blipFill>
        <p:spPr>
          <a:xfrm>
            <a:off x="1511453" y="1483981"/>
            <a:ext cx="5167739" cy="4351338"/>
          </a:xfrm>
          <a:prstGeom prst="rect">
            <a:avLst/>
          </a:prstGeom>
        </p:spPr>
      </p:pic>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6" name="TextBox 5">
            <a:extLst>
              <a:ext uri="{FF2B5EF4-FFF2-40B4-BE49-F238E27FC236}">
                <a16:creationId xmlns:a16="http://schemas.microsoft.com/office/drawing/2014/main" id="{30D873F1-CB8F-4C9D-96CD-8D583A79E423}"/>
              </a:ext>
            </a:extLst>
          </p:cNvPr>
          <p:cNvSpPr txBox="1"/>
          <p:nvPr/>
        </p:nvSpPr>
        <p:spPr>
          <a:xfrm>
            <a:off x="7475972" y="3225520"/>
            <a:ext cx="3436537" cy="923330"/>
          </a:xfrm>
          <a:prstGeom prst="rect">
            <a:avLst/>
          </a:prstGeom>
          <a:noFill/>
        </p:spPr>
        <p:txBody>
          <a:bodyPr wrap="square" rtlCol="0">
            <a:spAutoFit/>
          </a:bodyPr>
          <a:lstStyle/>
          <a:p>
            <a:r>
              <a:rPr lang="en-US" dirty="0"/>
              <a:t>Finding the booster versions that have carried the maximum payload mass.</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pic>
        <p:nvPicPr>
          <p:cNvPr id="2" name="Content Placeholder 1">
            <a:extLst>
              <a:ext uri="{FF2B5EF4-FFF2-40B4-BE49-F238E27FC236}">
                <a16:creationId xmlns:a16="http://schemas.microsoft.com/office/drawing/2014/main" id="{6656267D-392F-415E-9F48-BBC901241A3C}"/>
              </a:ext>
            </a:extLst>
          </p:cNvPr>
          <p:cNvPicPr>
            <a:picLocks noGrp="1" noChangeAspect="1"/>
          </p:cNvPicPr>
          <p:nvPr>
            <p:ph idx="4294967295"/>
          </p:nvPr>
        </p:nvPicPr>
        <p:blipFill>
          <a:blip r:embed="rId3"/>
          <a:stretch>
            <a:fillRect/>
          </a:stretch>
        </p:blipFill>
        <p:spPr>
          <a:xfrm>
            <a:off x="3246897" y="1695922"/>
            <a:ext cx="4791744" cy="2305372"/>
          </a:xfrm>
          <a:prstGeom prst="rect">
            <a:avLst/>
          </a:prstGeom>
        </p:spPr>
      </p:pic>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6" name="TextBox 5">
            <a:extLst>
              <a:ext uri="{FF2B5EF4-FFF2-40B4-BE49-F238E27FC236}">
                <a16:creationId xmlns:a16="http://schemas.microsoft.com/office/drawing/2014/main" id="{9C3CC97D-B613-438C-BA12-B76F9EA7BDF1}"/>
              </a:ext>
            </a:extLst>
          </p:cNvPr>
          <p:cNvSpPr txBox="1"/>
          <p:nvPr/>
        </p:nvSpPr>
        <p:spPr>
          <a:xfrm>
            <a:off x="1095270" y="4461764"/>
            <a:ext cx="9596176" cy="646331"/>
          </a:xfrm>
          <a:prstGeom prst="rect">
            <a:avLst/>
          </a:prstGeom>
          <a:noFill/>
        </p:spPr>
        <p:txBody>
          <a:bodyPr wrap="square" rtlCol="0">
            <a:spAutoFit/>
          </a:bodyPr>
          <a:lstStyle/>
          <a:p>
            <a:r>
              <a:rPr lang="en-US" dirty="0"/>
              <a:t>Listing the failed landing outcomes in drone ship, their booster versions, and launch site names for year 2015</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pic>
        <p:nvPicPr>
          <p:cNvPr id="2" name="Content Placeholder 1">
            <a:extLst>
              <a:ext uri="{FF2B5EF4-FFF2-40B4-BE49-F238E27FC236}">
                <a16:creationId xmlns:a16="http://schemas.microsoft.com/office/drawing/2014/main" id="{5246A62D-80F6-437B-A649-1E36455BA81C}"/>
              </a:ext>
            </a:extLst>
          </p:cNvPr>
          <p:cNvPicPr>
            <a:picLocks noGrp="1" noChangeAspect="1"/>
          </p:cNvPicPr>
          <p:nvPr>
            <p:ph idx="4294967295"/>
          </p:nvPr>
        </p:nvPicPr>
        <p:blipFill>
          <a:blip r:embed="rId3"/>
          <a:stretch>
            <a:fillRect/>
          </a:stretch>
        </p:blipFill>
        <p:spPr>
          <a:xfrm>
            <a:off x="1505335" y="1904522"/>
            <a:ext cx="4858428" cy="3972479"/>
          </a:xfrm>
          <a:prstGeom prst="rect">
            <a:avLst/>
          </a:prstGeom>
        </p:spPr>
      </p:pic>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6" name="TextBox 5">
            <a:extLst>
              <a:ext uri="{FF2B5EF4-FFF2-40B4-BE49-F238E27FC236}">
                <a16:creationId xmlns:a16="http://schemas.microsoft.com/office/drawing/2014/main" id="{B57B9FE5-F810-4C35-B28E-2AF1CBCEEF2F}"/>
              </a:ext>
            </a:extLst>
          </p:cNvPr>
          <p:cNvSpPr txBox="1"/>
          <p:nvPr/>
        </p:nvSpPr>
        <p:spPr>
          <a:xfrm>
            <a:off x="7375489" y="2956471"/>
            <a:ext cx="3687745" cy="923330"/>
          </a:xfrm>
          <a:prstGeom prst="rect">
            <a:avLst/>
          </a:prstGeom>
          <a:noFill/>
        </p:spPr>
        <p:txBody>
          <a:bodyPr wrap="square" rtlCol="0">
            <a:spAutoFit/>
          </a:bodyPr>
          <a:lstStyle/>
          <a:p>
            <a:r>
              <a:rPr lang="en-US" dirty="0"/>
              <a:t>Ranking the count of landing outcomes between 2010-06-04 and 2017-03-20 in descending order.</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06769"/>
            <a:ext cx="10530113" cy="46188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endParaRPr lang="en-US" sz="2200" dirty="0">
              <a:solidFill>
                <a:schemeClr val="accent3">
                  <a:lumMod val="25000"/>
                </a:schemeClr>
              </a:solidFill>
              <a:latin typeface="Abadi" panose="020B0604020104020204" pitchFamily="34" charset="0"/>
            </a:endParaRPr>
          </a:p>
          <a:p>
            <a:pPr marL="0" indent="0">
              <a:spcBef>
                <a:spcPts val="1400"/>
              </a:spcBef>
              <a:buNone/>
            </a:pPr>
            <a:endParaRPr lang="en-US" sz="2200" dirty="0">
              <a:solidFill>
                <a:schemeClr val="accent3">
                  <a:lumMod val="25000"/>
                </a:schemeClr>
              </a:solidFill>
              <a:latin typeface="Abadi" panose="020B0604020104020204" pitchFamily="34" charset="0"/>
            </a:endParaRPr>
          </a:p>
          <a:p>
            <a:pPr marL="0" indent="0" algn="just">
              <a:lnSpc>
                <a:spcPct val="150000"/>
              </a:lnSpc>
              <a:spcBef>
                <a:spcPts val="1400"/>
              </a:spcBef>
              <a:buNone/>
            </a:pPr>
            <a:r>
              <a:rPr lang="en-US" sz="2200" dirty="0">
                <a:solidFill>
                  <a:schemeClr val="accent3">
                    <a:lumMod val="25000"/>
                  </a:schemeClr>
                </a:solidFill>
                <a:latin typeface="Abadi" panose="020B0604020104020204" pitchFamily="34" charset="0"/>
              </a:rPr>
              <a:t>    SpaceX advertises Falcon 9 rocket launches on its website with a cost of 62 million dollars; other providers cost upwards of 165 million dollars each, much of the savings is because SpaceX can reuse the first stage. Therefore, if we can determine if the first stage will land, we can determine the cost of a launch. This project attempts to use available launch data to build a useful machine learning model to predict whether there will be a safe landing of the first stage and thus enable accurate prediction of launch costs.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6" name="Chart 5">
            <a:extLst>
              <a:ext uri="{FF2B5EF4-FFF2-40B4-BE49-F238E27FC236}">
                <a16:creationId xmlns:a16="http://schemas.microsoft.com/office/drawing/2014/main" id="{BC6A6FD8-BE20-4752-B3DF-F1912DBE6298}"/>
              </a:ext>
            </a:extLst>
          </p:cNvPr>
          <p:cNvGraphicFramePr/>
          <p:nvPr>
            <p:extLst>
              <p:ext uri="{D42A27DB-BD31-4B8C-83A1-F6EECF244321}">
                <p14:modId xmlns:p14="http://schemas.microsoft.com/office/powerpoint/2010/main" val="2248340609"/>
              </p:ext>
            </p:extLst>
          </p:nvPr>
        </p:nvGraphicFramePr>
        <p:xfrm>
          <a:off x="836248" y="1346479"/>
          <a:ext cx="10377712" cy="3547068"/>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D5F53317-FA4B-4A59-996C-D71A55964B0E}"/>
              </a:ext>
            </a:extLst>
          </p:cNvPr>
          <p:cNvSpPr txBox="1"/>
          <p:nvPr/>
        </p:nvSpPr>
        <p:spPr>
          <a:xfrm>
            <a:off x="836248" y="5215095"/>
            <a:ext cx="10307374" cy="369332"/>
          </a:xfrm>
          <a:prstGeom prst="rect">
            <a:avLst/>
          </a:prstGeom>
          <a:noFill/>
        </p:spPr>
        <p:txBody>
          <a:bodyPr wrap="square" rtlCol="0">
            <a:spAutoFit/>
          </a:bodyPr>
          <a:lstStyle/>
          <a:p>
            <a:r>
              <a:rPr lang="en-US" dirty="0"/>
              <a:t>All of the models perform with practically the same accuracy.</a:t>
            </a: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pic>
        <p:nvPicPr>
          <p:cNvPr id="2" name="Picture 1">
            <a:extLst>
              <a:ext uri="{FF2B5EF4-FFF2-40B4-BE49-F238E27FC236}">
                <a16:creationId xmlns:a16="http://schemas.microsoft.com/office/drawing/2014/main" id="{33E88572-3728-494C-8CAF-C88528DA2538}"/>
              </a:ext>
            </a:extLst>
          </p:cNvPr>
          <p:cNvPicPr>
            <a:picLocks noChangeAspect="1"/>
          </p:cNvPicPr>
          <p:nvPr/>
        </p:nvPicPr>
        <p:blipFill>
          <a:blip r:embed="rId3"/>
          <a:stretch>
            <a:fillRect/>
          </a:stretch>
        </p:blipFill>
        <p:spPr>
          <a:xfrm>
            <a:off x="1237692" y="1546373"/>
            <a:ext cx="5414317" cy="4068134"/>
          </a:xfrm>
          <a:prstGeom prst="rect">
            <a:avLst/>
          </a:prstGeom>
        </p:spPr>
      </p:pic>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3" name="TextBox 2">
            <a:extLst>
              <a:ext uri="{FF2B5EF4-FFF2-40B4-BE49-F238E27FC236}">
                <a16:creationId xmlns:a16="http://schemas.microsoft.com/office/drawing/2014/main" id="{1FBE7697-2EF1-4458-811B-950E6E38BDA3}"/>
              </a:ext>
            </a:extLst>
          </p:cNvPr>
          <p:cNvSpPr txBox="1"/>
          <p:nvPr/>
        </p:nvSpPr>
        <p:spPr>
          <a:xfrm>
            <a:off x="7013749" y="1798655"/>
            <a:ext cx="3940559" cy="1754326"/>
          </a:xfrm>
          <a:prstGeom prst="rect">
            <a:avLst/>
          </a:prstGeom>
          <a:noFill/>
        </p:spPr>
        <p:txBody>
          <a:bodyPr wrap="square" rtlCol="0">
            <a:spAutoFit/>
          </a:bodyPr>
          <a:lstStyle/>
          <a:p>
            <a:r>
              <a:rPr lang="en-US" dirty="0"/>
              <a:t>The models performed with practically similar results including their confusion matrices. Here we see all of the error is in false positives; where the model erroneously predicted successful landings.</a:t>
            </a: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31332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of the predictive models performed practically identically.</a:t>
            </a:r>
          </a:p>
          <a:p>
            <a:pPr>
              <a:lnSpc>
                <a:spcPct val="100000"/>
              </a:lnSpc>
              <a:spcBef>
                <a:spcPts val="1400"/>
              </a:spcBef>
            </a:pPr>
            <a:r>
              <a:rPr lang="en-US" sz="2200" dirty="0">
                <a:solidFill>
                  <a:schemeClr val="accent3">
                    <a:lumMod val="25000"/>
                  </a:schemeClr>
                </a:solidFill>
                <a:latin typeface="Abadi" panose="020B0604020104020204" pitchFamily="34" charset="0"/>
              </a:rPr>
              <a:t>This is likely due to the size of the dataset; a larger sample size of data would be much more desirable.</a:t>
            </a:r>
          </a:p>
          <a:p>
            <a:pPr>
              <a:lnSpc>
                <a:spcPct val="100000"/>
              </a:lnSpc>
              <a:spcBef>
                <a:spcPts val="1400"/>
              </a:spcBef>
            </a:pPr>
            <a:r>
              <a:rPr lang="en-US" sz="2200" dirty="0">
                <a:solidFill>
                  <a:schemeClr val="accent3">
                    <a:lumMod val="25000"/>
                  </a:schemeClr>
                </a:solidFill>
                <a:latin typeface="Abadi" panose="020B0604020104020204" pitchFamily="34" charset="0"/>
              </a:rPr>
              <a:t>All of the error was in false positives i.e. erroneous predictions of success.</a:t>
            </a:r>
          </a:p>
          <a:p>
            <a:pPr>
              <a:lnSpc>
                <a:spcPct val="100000"/>
              </a:lnSpc>
              <a:spcBef>
                <a:spcPts val="1400"/>
              </a:spcBef>
            </a:pPr>
            <a:r>
              <a:rPr lang="en-US" sz="2200" dirty="0">
                <a:solidFill>
                  <a:schemeClr val="accent3">
                    <a:lumMod val="25000"/>
                  </a:schemeClr>
                </a:solidFill>
                <a:latin typeface="Abadi" panose="020B0604020104020204" pitchFamily="34" charset="0"/>
              </a:rPr>
              <a:t>Though the lack of variation in performance between models is worrisome the overall prediction accuracy of ~84% seems promising.</a:t>
            </a:r>
          </a:p>
          <a:p>
            <a:pPr>
              <a:lnSpc>
                <a:spcPct val="100000"/>
              </a:lnSpc>
              <a:spcBef>
                <a:spcPts val="1400"/>
              </a:spcBef>
            </a:pPr>
            <a:r>
              <a:rPr lang="en-US" sz="2200" dirty="0">
                <a:solidFill>
                  <a:schemeClr val="accent3">
                    <a:lumMod val="25000"/>
                  </a:schemeClr>
                </a:solidFill>
                <a:latin typeface="Abadi" panose="020B0604020104020204" pitchFamily="34" charset="0"/>
              </a:rPr>
              <a:t>Based on the outcome a well-tuned model built on a much larger dataset would likely provide enough utility to justify it’s cost.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Project repository:</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hlinkClick r:id="rId4"/>
              </a:rPr>
              <a:t>https://github.com/J-William/SpaceY-Data-Science/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Obtain launch data from SpaceX’s publicly available launch data API and Web Scraping of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Remove unneeded features, transform natural language into categorical variables, interpolate or drop data points with missing values, one-hot encode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endParaRPr lang="en-US" sz="84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Train and compare predictions of multiple classification models to find the best fit.</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50000"/>
              </a:lnSpc>
              <a:buNone/>
            </a:pPr>
            <a:r>
              <a:rPr lang="en-US" dirty="0"/>
              <a:t>Two data sources were used for this project:</a:t>
            </a:r>
          </a:p>
          <a:p>
            <a:pPr>
              <a:lnSpc>
                <a:spcPct val="150000"/>
              </a:lnSpc>
            </a:pPr>
            <a:r>
              <a:rPr lang="en-US" dirty="0"/>
              <a:t>SpaceX’s publicly available launch data API</a:t>
            </a:r>
          </a:p>
          <a:p>
            <a:pPr>
              <a:lnSpc>
                <a:spcPct val="150000"/>
              </a:lnSpc>
            </a:pPr>
            <a:r>
              <a:rPr lang="en-US" dirty="0"/>
              <a:t>Web scraping of Wikipedia</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26866"/>
            <a:ext cx="10464873" cy="92241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makes their launch data publicly available via REST at </a:t>
            </a:r>
            <a:r>
              <a:rPr lang="en-US" sz="2200" dirty="0">
                <a:solidFill>
                  <a:schemeClr val="accent3">
                    <a:lumMod val="25000"/>
                  </a:schemeClr>
                </a:solidFill>
                <a:latin typeface="Abadi" panose="020B0604020104020204" pitchFamily="34" charset="0"/>
                <a:hlinkClick r:id="rId3"/>
              </a:rPr>
              <a:t>https://api.spacexdata.com/v4</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32C370FE-9545-4443-B0FF-0441387E13DA}"/>
              </a:ext>
            </a:extLst>
          </p:cNvPr>
          <p:cNvPicPr>
            <a:picLocks noChangeAspect="1"/>
          </p:cNvPicPr>
          <p:nvPr/>
        </p:nvPicPr>
        <p:blipFill>
          <a:blip r:embed="rId4"/>
          <a:stretch>
            <a:fillRect/>
          </a:stretch>
        </p:blipFill>
        <p:spPr>
          <a:xfrm>
            <a:off x="2328862" y="2490953"/>
            <a:ext cx="6965863" cy="2844467"/>
          </a:xfrm>
          <a:prstGeom prst="rect">
            <a:avLst/>
          </a:prstGeom>
        </p:spPr>
      </p:pic>
      <p:sp>
        <p:nvSpPr>
          <p:cNvPr id="11" name="TextBox 10">
            <a:extLst>
              <a:ext uri="{FF2B5EF4-FFF2-40B4-BE49-F238E27FC236}">
                <a16:creationId xmlns:a16="http://schemas.microsoft.com/office/drawing/2014/main" id="{7BA2FF02-9E99-4BDF-A0D6-ED9E9A7DBEB9}"/>
              </a:ext>
            </a:extLst>
          </p:cNvPr>
          <p:cNvSpPr txBox="1"/>
          <p:nvPr/>
        </p:nvSpPr>
        <p:spPr>
          <a:xfrm>
            <a:off x="770011" y="5707464"/>
            <a:ext cx="10464873" cy="646331"/>
          </a:xfrm>
          <a:prstGeom prst="rect">
            <a:avLst/>
          </a:prstGeom>
          <a:noFill/>
        </p:spPr>
        <p:txBody>
          <a:bodyPr wrap="square" rtlCol="0">
            <a:spAutoFit/>
          </a:bodyPr>
          <a:lstStyle/>
          <a:p>
            <a:r>
              <a:rPr lang="en-US" dirty="0"/>
              <a:t>Notebook: </a:t>
            </a:r>
            <a:r>
              <a:rPr lang="en-US" dirty="0">
                <a:hlinkClick r:id="rId5"/>
              </a:rPr>
              <a:t>https://github.com/J-William/SpaceY-Data-Science/blob/master/Data-Collection-API.ipynb</a:t>
            </a:r>
            <a:endParaRPr lang="en-US" dirty="0"/>
          </a:p>
          <a:p>
            <a:endParaRPr lang="en-US"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470737"/>
            <a:ext cx="10363200" cy="1382990"/>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This Wikipedia page that contains SpaceX launch data was also scraped to contribute data to the project: </a:t>
            </a:r>
            <a:r>
              <a:rPr lang="en-US" sz="2200" dirty="0">
                <a:solidFill>
                  <a:schemeClr val="accent3">
                    <a:lumMod val="25000"/>
                  </a:schemeClr>
                </a:solidFill>
                <a:latin typeface="Abadi"/>
                <a:hlinkClick r:id="rId3"/>
              </a:rPr>
              <a:t>https://en.wikipedia.org/w/index.php?title=List_of_Falcon_9_and_Falcon_Heavy_launches&amp;oldid=1027686922</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9" name="Picture 8">
            <a:extLst>
              <a:ext uri="{FF2B5EF4-FFF2-40B4-BE49-F238E27FC236}">
                <a16:creationId xmlns:a16="http://schemas.microsoft.com/office/drawing/2014/main" id="{C993109C-8490-43CB-8ED3-0778ADE2F547}"/>
              </a:ext>
            </a:extLst>
          </p:cNvPr>
          <p:cNvPicPr>
            <a:picLocks noChangeAspect="1"/>
          </p:cNvPicPr>
          <p:nvPr/>
        </p:nvPicPr>
        <p:blipFill>
          <a:blip r:embed="rId4"/>
          <a:stretch>
            <a:fillRect/>
          </a:stretch>
        </p:blipFill>
        <p:spPr>
          <a:xfrm>
            <a:off x="3130218" y="3658113"/>
            <a:ext cx="5248275" cy="581025"/>
          </a:xfrm>
          <a:prstGeom prst="rect">
            <a:avLst/>
          </a:prstGeom>
        </p:spPr>
      </p:pic>
      <p:sp>
        <p:nvSpPr>
          <p:cNvPr id="10" name="TextBox 9">
            <a:extLst>
              <a:ext uri="{FF2B5EF4-FFF2-40B4-BE49-F238E27FC236}">
                <a16:creationId xmlns:a16="http://schemas.microsoft.com/office/drawing/2014/main" id="{7B2AB5DF-1ACF-4359-8B51-24EEDAC93299}"/>
              </a:ext>
            </a:extLst>
          </p:cNvPr>
          <p:cNvSpPr txBox="1"/>
          <p:nvPr/>
        </p:nvSpPr>
        <p:spPr>
          <a:xfrm>
            <a:off x="1014884" y="5044273"/>
            <a:ext cx="10270727" cy="923330"/>
          </a:xfrm>
          <a:prstGeom prst="rect">
            <a:avLst/>
          </a:prstGeom>
          <a:noFill/>
        </p:spPr>
        <p:txBody>
          <a:bodyPr wrap="square" rtlCol="0">
            <a:spAutoFit/>
          </a:bodyPr>
          <a:lstStyle/>
          <a:p>
            <a:r>
              <a:rPr lang="en-US" dirty="0"/>
              <a:t>Notebook: </a:t>
            </a:r>
            <a:r>
              <a:rPr lang="en-US" dirty="0">
                <a:hlinkClick r:id="rId5"/>
              </a:rPr>
              <a:t>https://github.com/J-William/SpaceY-Data-Science/blob/master/Data-Collection-WebScraping.ipynb</a:t>
            </a:r>
            <a:endParaRPr lang="en-US" dirty="0"/>
          </a:p>
          <a:p>
            <a:endParaRPr lang="en-US"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394</TotalTime>
  <Words>1987</Words>
  <Application>Microsoft Office PowerPoint</Application>
  <PresentationFormat>Widescreen</PresentationFormat>
  <Paragraphs>237</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James Seymour</cp:lastModifiedBy>
  <cp:revision>216</cp:revision>
  <dcterms:created xsi:type="dcterms:W3CDTF">2021-04-29T18:58:34Z</dcterms:created>
  <dcterms:modified xsi:type="dcterms:W3CDTF">2022-06-22T20:08:20Z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